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57" r:id="rId3"/>
    <p:sldId id="273" r:id="rId4"/>
    <p:sldId id="274" r:id="rId5"/>
    <p:sldId id="258" r:id="rId6"/>
    <p:sldId id="259" r:id="rId7"/>
    <p:sldId id="266" r:id="rId8"/>
    <p:sldId id="330" r:id="rId9"/>
    <p:sldId id="261" r:id="rId10"/>
    <p:sldId id="262" r:id="rId11"/>
    <p:sldId id="263" r:id="rId12"/>
    <p:sldId id="264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1" r:id="rId22"/>
    <p:sldId id="324" r:id="rId23"/>
    <p:sldId id="325" r:id="rId24"/>
    <p:sldId id="327" r:id="rId25"/>
    <p:sldId id="268" r:id="rId26"/>
    <p:sldId id="271" r:id="rId27"/>
    <p:sldId id="272" r:id="rId28"/>
    <p:sldId id="269" r:id="rId29"/>
    <p:sldId id="290" r:id="rId30"/>
    <p:sldId id="291" r:id="rId31"/>
    <p:sldId id="292" r:id="rId32"/>
    <p:sldId id="293" r:id="rId33"/>
    <p:sldId id="283" r:id="rId34"/>
    <p:sldId id="300" r:id="rId35"/>
    <p:sldId id="297" r:id="rId36"/>
    <p:sldId id="298" r:id="rId37"/>
    <p:sldId id="299" r:id="rId38"/>
    <p:sldId id="279" r:id="rId39"/>
    <p:sldId id="282" r:id="rId40"/>
    <p:sldId id="287" r:id="rId41"/>
    <p:sldId id="328" r:id="rId42"/>
    <p:sldId id="331" r:id="rId43"/>
    <p:sldId id="329" r:id="rId44"/>
    <p:sldId id="332" r:id="rId45"/>
    <p:sldId id="265" r:id="rId46"/>
    <p:sldId id="30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105" d="100"/>
          <a:sy n="105" d="100"/>
        </p:scale>
        <p:origin x="14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7BB4-A3C4-4FBE-97E7-73E30E34C450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77A4-0EC9-4AFA-ABAF-594BA8F18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FD44-7FC9-41DF-A187-59D360388A0A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8DE4-3D61-40E0-B277-23CDBCBF4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7135-3D03-4164-8764-D2CBDFC1E75B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E160-AD4E-408A-9A43-0AA8B3C8C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FDE3-7982-4A8B-968C-D8AE628628D0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8419-15BE-44F9-B2EC-89049AF0A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30E1-DCB2-46ED-BCDD-B735109BE23D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E790-4598-4FED-92F7-DABB63A46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04FA-50E0-418A-A1BC-0C6C348231A6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61A8-35A8-47ED-98CF-E66DDB4F8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84CE-7A7C-4CB7-AF61-4625D360566F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9EA4-B9B3-45E0-AD49-964D4E01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D82B-CD9A-457F-9D4F-33CC83A74F86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122D-821B-4FD2-8D97-52D474D75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CE98-6BF1-43B9-8140-FAD479241DF7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FD7A-4B70-4B0D-8A35-510AD9CCE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91C1-F2BD-4850-BD07-9BA6E3319EEF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C0CC-6F7A-4DA6-AB63-3B0E66997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1F49-7ECE-4358-8440-C606002AD37D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EC79-FAA8-466E-BD7F-8055ADE88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24EE-A1D2-4EFE-851D-89F99964B591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2F11-A824-4577-B467-8F736B236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C561-FD90-4585-9232-B904C7BE10B3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DD36-99D7-4DE4-BD15-208CA89D0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E52CA-0F76-49D6-B165-14ACC2C228BB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99321-0779-4DF5-B638-05091CC15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>
                <a:latin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</a:rPr>
              <a:t>Семинар с молодыми педагогами МБДОУ «Детский сад «Сказка»</a:t>
            </a:r>
            <a:br>
              <a:rPr lang="ru-RU" sz="3200" b="1" dirty="0" smtClean="0">
                <a:solidFill>
                  <a:srgbClr val="339933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«Поиск эффективных методов  осуществления экологического воспитания дошкольников в рамках ФГОС ДО»</a:t>
            </a:r>
            <a:r>
              <a:rPr lang="ru-RU" sz="3200" dirty="0" smtClean="0">
                <a:solidFill>
                  <a:srgbClr val="339933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339933"/>
                </a:solidFill>
                <a:latin typeface="Times New Roman" pitchFamily="18" charset="0"/>
              </a:rPr>
            </a:br>
            <a:endParaRPr lang="ru-RU" sz="3200" dirty="0" smtClean="0">
              <a:solidFill>
                <a:srgbClr val="339933"/>
              </a:solidFill>
              <a:latin typeface="Times New Roman" pitchFamily="18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3429000"/>
            <a:ext cx="8229922" cy="280831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</a:t>
            </a:r>
            <a:r>
              <a:rPr lang="ru-RU" sz="2000" b="1" dirty="0" smtClean="0">
                <a:solidFill>
                  <a:srgbClr val="339933"/>
                </a:solidFill>
              </a:rPr>
              <a:t>2018г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500563" y="5575300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5786437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• </a:t>
            </a:r>
            <a:r>
              <a:rPr lang="ru-RU" sz="2800" b="1" dirty="0" smtClean="0">
                <a:solidFill>
                  <a:srgbClr val="002060"/>
                </a:solidFill>
              </a:rPr>
              <a:t>Содержание должно отличаться </a:t>
            </a:r>
            <a:r>
              <a:rPr lang="ru-RU" sz="2800" dirty="0" smtClean="0">
                <a:solidFill>
                  <a:srgbClr val="002060"/>
                </a:solidFill>
              </a:rPr>
              <a:t>научностью. 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  </a:t>
            </a:r>
            <a:r>
              <a:rPr lang="ru-RU" sz="2800" b="1" dirty="0" smtClean="0">
                <a:solidFill>
                  <a:srgbClr val="002060"/>
                </a:solidFill>
              </a:rPr>
              <a:t>Содержание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должно способствовать </a:t>
            </a:r>
            <a:r>
              <a:rPr lang="ru-RU" sz="2800" dirty="0" smtClean="0">
                <a:solidFill>
                  <a:srgbClr val="002060"/>
                </a:solidFill>
              </a:rPr>
              <a:t>формированию у детей целостного восприятия окружающего мира, с одной стороны, и взаимосвязей частей этого целого - с другой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611560" y="476672"/>
            <a:ext cx="8215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• Экологическое образование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</a:rPr>
              <a:t>- часть общего образования, оно имеет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</a:rPr>
              <a:t>межпредметный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</a:rPr>
              <a:t> характер, способствует развитию мышления, речи, эрудиции, эмоциональной сферы, нравственному воспитанию, - то есть становлению личности в целом; </a:t>
            </a:r>
          </a:p>
          <a:p>
            <a:r>
              <a:rPr lang="ru-RU" sz="3000" dirty="0">
                <a:solidFill>
                  <a:srgbClr val="002060"/>
                </a:solidFill>
                <a:latin typeface="Times New Roman" pitchFamily="18" charset="0"/>
              </a:rPr>
              <a:t>•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Нормы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</a:rPr>
              <a:t> экологически грамотного безопасного поведения: дети должны научится понимать и формировать самостоятельно на основе комплекса элементарных экологических знаний и осознания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</a:rPr>
              <a:t>причинно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</a:rPr>
              <a:t> - следственных связей в природе.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715250" cy="4797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•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Ребенок должен осознать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себя как часть природы, экологическое воспитание способствует формированию у детей не только определенного отношения к природе (в частности, отказ от чисто потребительского подхода), но и навыков рационального природоиспользования.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6553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500063"/>
            <a:ext cx="7467600" cy="5973762"/>
          </a:xfr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/>
          <a:lstStyle/>
          <a:p>
            <a:pPr marL="273050" indent="-273050" algn="ctr" eaLnBrk="1" hangingPunct="1">
              <a:buFont typeface="Arial" charset="0"/>
              <a:buNone/>
            </a:pPr>
            <a:endParaRPr lang="ru-RU" b="1" dirty="0" smtClean="0"/>
          </a:p>
          <a:p>
            <a:pPr marL="273050" indent="-273050" algn="ctr" eaLnBrk="1" hangingPunct="1">
              <a:buFont typeface="Arial" charset="0"/>
              <a:buNone/>
            </a:pPr>
            <a:r>
              <a:rPr lang="ru-RU" b="1" dirty="0" smtClean="0"/>
              <a:t>  </a:t>
            </a:r>
          </a:p>
          <a:p>
            <a:pPr marL="273050" indent="-273050" algn="ctr" eaLnBrk="1" hangingPunct="1">
              <a:buFont typeface="Arial" charset="0"/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Принципы отбора содержания экологического образования дошкольников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3050" indent="-273050" eaLnBrk="1" hangingPunct="1"/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6656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88" y="214313"/>
            <a:ext cx="7786687" cy="6259512"/>
          </a:xfrm>
        </p:spPr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857224" y="0"/>
            <a:ext cx="7786742" cy="642939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Научность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мотивации действий ребенка, развития познавательного интереса, формирование основ его мировоззрения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67587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4" name="Солнце 3"/>
          <p:cNvSpPr/>
          <p:nvPr/>
        </p:nvSpPr>
        <p:spPr>
          <a:xfrm>
            <a:off x="500034" y="285728"/>
            <a:ext cx="8286808" cy="6357982"/>
          </a:xfrm>
          <a:prstGeom prst="su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Доступность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Крайне важным является принцип доступности материала для ребенка определенного возраста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6861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714375"/>
            <a:ext cx="7972425" cy="5759450"/>
          </a:xfrm>
        </p:spPr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4" name="Облако 3"/>
          <p:cNvSpPr/>
          <p:nvPr/>
        </p:nvSpPr>
        <p:spPr>
          <a:xfrm>
            <a:off x="785786" y="1000108"/>
            <a:ext cx="7286676" cy="45720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/>
                <a:solidFill>
                  <a:schemeClr val="accent3"/>
                </a:solidFill>
              </a:rPr>
              <a:t>Гуманистичность</a:t>
            </a:r>
            <a:endParaRPr lang="ru-RU" sz="4000" b="1" dirty="0">
              <a:ln/>
              <a:solidFill>
                <a:schemeClr val="accent3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</a:rPr>
              <a:t>Экологическое воспитание тесно связано  с развитием эмоций ребенка, умения сочувствовать, удивляться, сопереживать, заботиться о живых организмах, воспринимать их как братьев по природе, уметь видеть красоту окружающего мира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69635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85750" y="571500"/>
            <a:ext cx="8143875" cy="5572125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/>
              <a:t>Прогностичность</a:t>
            </a:r>
            <a:endParaRPr lang="ru-RU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формирование элементарных представлений о существующих в природе взаимосвязях и на основе этих представлений — умение прогнозировать свои действия по отношению к окружающей среде во время отдыха, труда в природе и бытовых условиях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70659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6" name="Табличка 5"/>
          <p:cNvSpPr/>
          <p:nvPr/>
        </p:nvSpPr>
        <p:spPr>
          <a:xfrm>
            <a:off x="500034" y="357166"/>
            <a:ext cx="7429552" cy="5857916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Деятельностность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Экологические знания должны помочь понять ребенку, что нужно сделать для того, чтобы сохранить окружающую его самого и его близких среду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71683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4" name="16-конечная звезда 3"/>
          <p:cNvSpPr/>
          <p:nvPr/>
        </p:nvSpPr>
        <p:spPr>
          <a:xfrm>
            <a:off x="428596" y="0"/>
            <a:ext cx="7858180" cy="6572272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Целостность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Этот принцип отражает прежде всего целостное восприятие ребенком окружающего мира и его единство с миром природы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500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Актуальность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поднимаемой нами темы заключается в том, что экологическое воспитание и  образование дошкольников –чрезвычайно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 человечество из того катастрофического состояния, в котором они прибывают сейчас.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7270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115300" cy="4873625"/>
          </a:xfrm>
        </p:spPr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785786" y="0"/>
            <a:ext cx="7500990" cy="6286520"/>
          </a:xfrm>
          <a:prstGeom prst="pent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Конструктивизм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  педагог обязан показать ребенку положительный пример или вероятный выход из обсуждаемой ситуации. Важно привести примеры успешно решенных экологических проблем, желательно на примерах ближайшего окружения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74755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642938" y="785813"/>
            <a:ext cx="8001000" cy="500062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Регионализм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Формирование экологических представлений  ребенка происходит на основе его знакомства с помещением дошкольного учреждения и его территорией, собственной квартирой, дачей, ближайшим парком, сквером, лесом, озером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77827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6" name="Капля 5"/>
          <p:cNvSpPr/>
          <p:nvPr/>
        </p:nvSpPr>
        <p:spPr>
          <a:xfrm>
            <a:off x="642910" y="785794"/>
            <a:ext cx="7143800" cy="5572164"/>
          </a:xfrm>
          <a:prstGeom prst="teardrop">
            <a:avLst>
              <a:gd name="adj" fmla="val 11852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Системность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формирование у ребенка системы знаний и организация системы различных видов детской деятельности. «каждое последующее формирующееся представление или понятие вытекает из предыдущего».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78851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428625" y="428625"/>
            <a:ext cx="7858125" cy="5715000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Преемственность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Упорядоченность, реализация принципа системности, отработка системы усложнения знаний по нарастающей в зависимости от возраста ребенка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/>
            <a:endParaRPr lang="ru-RU" smtClean="0"/>
          </a:p>
        </p:txBody>
      </p:sp>
      <p:sp>
        <p:nvSpPr>
          <p:cNvPr id="8089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500063"/>
            <a:ext cx="7467600" cy="5973762"/>
          </a:xfrm>
        </p:spPr>
        <p:txBody>
          <a:bodyPr/>
          <a:lstStyle/>
          <a:p>
            <a:pPr marL="273050" indent="-273050" eaLnBrk="1" hangingPunct="1"/>
            <a:endParaRPr lang="ru-RU" smtClean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57250" y="642938"/>
            <a:ext cx="6286500" cy="550068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2"/>
                </a:solidFill>
              </a:rPr>
              <a:t>Интеграция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i="1" dirty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C00FF"/>
                </a:solidFill>
              </a:rPr>
              <a:t>необходимость </a:t>
            </a:r>
            <a:r>
              <a:rPr lang="ru-RU" sz="2400" dirty="0" err="1">
                <a:solidFill>
                  <a:srgbClr val="CC00FF"/>
                </a:solidFill>
              </a:rPr>
              <a:t>экологизации</a:t>
            </a:r>
            <a:r>
              <a:rPr lang="ru-RU" sz="2400" dirty="0">
                <a:solidFill>
                  <a:srgbClr val="CC00FF"/>
                </a:solidFill>
              </a:rPr>
              <a:t> всей деятельности педагогического коллектива и </a:t>
            </a:r>
            <a:r>
              <a:rPr lang="ru-RU" sz="2400" dirty="0" err="1">
                <a:solidFill>
                  <a:srgbClr val="CC00FF"/>
                </a:solidFill>
              </a:rPr>
              <a:t>экологизации</a:t>
            </a:r>
            <a:r>
              <a:rPr lang="ru-RU" sz="2400" dirty="0">
                <a:solidFill>
                  <a:srgbClr val="CC00FF"/>
                </a:solidFill>
              </a:rPr>
              <a:t> различных видов деятельности ребенка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2"/>
          <p:cNvSpPr>
            <a:spLocks noChangeArrowheads="1"/>
          </p:cNvSpPr>
          <p:nvPr/>
        </p:nvSpPr>
        <p:spPr bwMode="auto">
          <a:xfrm>
            <a:off x="500063" y="336550"/>
            <a:ext cx="8215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Воспитатель детского сада </a:t>
            </a:r>
            <a:r>
              <a:rPr lang="ru-RU" sz="2400">
                <a:solidFill>
                  <a:srgbClr val="0070C0"/>
                </a:solidFill>
                <a:latin typeface="Times New Roman" pitchFamily="18" charset="0"/>
              </a:rPr>
              <a:t>— главная, фигура педагогического процесса, в том числе и экологического воспитания. Являясь носителем экологической культуры, владея методикой экологического воспитания, он организует деятельность детей так, чтобы она была содержательной, эмоционально насыщенной, способствовала формированию практических навыков и необходимых представлений о природе и постепенно «переходила» в самостоятельное поведение детей. Ведущей в этом процессе должна стать совместная деятельность взрослого и ребенка. Идея эта не нова, она так или иначе представлена в трудах многих педагогов, отечественных и зарубежных. Она отчетливо просматривается в педагогических воззрениях </a:t>
            </a:r>
          </a:p>
          <a:p>
            <a:r>
              <a:rPr lang="ru-RU" sz="2400">
                <a:solidFill>
                  <a:srgbClr val="0070C0"/>
                </a:solidFill>
                <a:latin typeface="Times New Roman" pitchFamily="18" charset="0"/>
              </a:rPr>
              <a:t>К. Д. Ушинского, Л. Н. Толстого, П. Ф. Каптерева, советских педагогов В. А. Сухомлинского, А. С. Макаренко, </a:t>
            </a:r>
          </a:p>
          <a:p>
            <a:r>
              <a:rPr lang="ru-RU" sz="2400">
                <a:solidFill>
                  <a:srgbClr val="0070C0"/>
                </a:solidFill>
                <a:latin typeface="Times New Roman" pitchFamily="18" charset="0"/>
              </a:rPr>
              <a:t>Ш. А. Амонашвили и др.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642938" y="357188"/>
            <a:ext cx="800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Сотрудничество, благодаря которому развиваются взаимопонимание, сочувствие и согласие, так необходимые при формировании экологической культуры, эффективней всего может проявляться в повторяющейся совместной деятельности воспитателя и воспитанников, объединенных достижением общей цели.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 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Характерными особенностями совместной деятельности являются: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контакт между ее участниками, обеспечивающий обмен действиями и информацией;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понимание всеми участниками смысла деятельности, ее конечного результата;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наличие руководителя, который организует   совместную   деятельность,   распределяет  </a:t>
            </a:r>
            <a:b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обязанности  в соответствии с возможностями ее участников;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возникновение и проявление в процессе деятельности    межличностных    отношений,   характер  и  окраска  которых,  влияют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на   достижение   конечного   результата</a:t>
            </a:r>
            <a:r>
              <a:rPr lang="ru-RU" sz="2200" i="1" dirty="0" smtClean="0">
                <a:latin typeface="+mn-lt"/>
              </a:rPr>
              <a:t>.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Какие же виды совместной деятельности могут оказать решающее воздействие на становление начал экологической культуры в дошкольном детстве?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357188"/>
            <a:ext cx="2000250" cy="10572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Сюжетно ролевые  и </a:t>
            </a:r>
            <a:r>
              <a:rPr lang="ru-RU" dirty="0" err="1">
                <a:solidFill>
                  <a:schemeClr val="tx1"/>
                </a:solidFill>
              </a:rPr>
              <a:t>д</a:t>
            </a:r>
            <a:r>
              <a:rPr lang="ru-RU" dirty="0">
                <a:solidFill>
                  <a:schemeClr val="tx1"/>
                </a:solidFill>
              </a:rPr>
              <a:t>/игры.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25" y="357188"/>
            <a:ext cx="1785938" cy="10572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Просмотр  фильмов  о  природе.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3" y="357188"/>
            <a:ext cx="1714500" cy="10572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Целевые прогулки в природу.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357188"/>
            <a:ext cx="2000250" cy="985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Наблюдение в  природе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4071938"/>
            <a:ext cx="2071687" cy="10715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Создание книг – самоделок.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00875" y="2786063"/>
            <a:ext cx="1785938" cy="10715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Чтение детской художественной литература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86563" y="4000500"/>
            <a:ext cx="2000250" cy="10572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Труд 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мине – центре  природы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688" y="1500188"/>
            <a:ext cx="2143125" cy="12144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Опытная, экспериментальная, поисковая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5214938"/>
            <a:ext cx="2000250" cy="12858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Беседы  с  детьми  на экологические  темы.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357813"/>
            <a:ext cx="1928812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Сбор коллекций семян, камней, оформление гербария.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15125" y="5143500"/>
            <a:ext cx="2071688" cy="1357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Работа с календарями природы, дневниками наблюдений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0313" y="5357813"/>
            <a:ext cx="1928812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Изобразительная  деятельность  по экологической  тематике.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1500188"/>
            <a:ext cx="2143125" cy="1357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Рассматривание  дидактических картинок, иллюстраций  о природе</a:t>
            </a:r>
            <a:r>
              <a:rPr lang="ru-RU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2928938"/>
            <a:ext cx="1928812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Экологические  досуги, праздники.</a:t>
            </a:r>
          </a:p>
        </p:txBody>
      </p:sp>
      <p:sp>
        <p:nvSpPr>
          <p:cNvPr id="18" name="Выноска с четырьмя стрелками 17"/>
          <p:cNvSpPr/>
          <p:nvPr/>
        </p:nvSpPr>
        <p:spPr>
          <a:xfrm>
            <a:off x="2428875" y="1928813"/>
            <a:ext cx="4429125" cy="2428875"/>
          </a:xfrm>
          <a:prstGeom prst="quad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Макет совместная деятельность  воспитателя  </a:t>
            </a:r>
            <a:r>
              <a:rPr lang="ru-RU">
                <a:solidFill>
                  <a:schemeClr val="tx2">
                    <a:lumMod val="50000"/>
                  </a:schemeClr>
                </a:solidFill>
              </a:rPr>
              <a:t>и воспитанников.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1071563" y="357188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Наблюдение в  природе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81063"/>
            <a:ext cx="7680000" cy="5760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Проблемы сегодняшнего времени: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- Сложная экологическая обстановка в   </a:t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   мире;</a:t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ее тяжелые последствия;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экология родного края;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засоренность среды обитания;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чаще загрязняются и становятся </a:t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  безжизненными водоёмы;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теряют плодородие почвы;</a:t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обедняются флора и фауна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+mn-lt"/>
              </a:rPr>
              <a:t>Изобразительная  деятельность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по  экологической  тематике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33795" name="Picture 2" descr="E:\акция\поделки\Фото0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E:\акция\поделки\Фото0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:\Users\user\Desktop\IMG_1406.JP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5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user\Desktop\IMG_2108.JP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14750"/>
            <a:ext cx="857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atin typeface="+mn-lt"/>
              </a:rPr>
              <a:t>Опытная, экспериментальная, поисковая деятельность.</a:t>
            </a:r>
            <a:endParaRPr lang="ru-RU" sz="36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7248000" cy="5436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user\AppData\Local\Temp\Rar$DIa0.437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00250"/>
            <a:ext cx="857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C:\Users\user\Desktop\IMG_2050.JP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000375"/>
            <a:ext cx="44291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Users\user\Desktop\P4201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85750"/>
            <a:ext cx="45005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+mn-lt"/>
              </a:rPr>
              <a:t>Наш огород руками воспитанников.</a:t>
            </a:r>
            <a:endParaRPr lang="ru-RU" sz="32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00" y="1052736"/>
            <a:ext cx="7440000" cy="5580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0112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atin typeface="+mn-lt"/>
              </a:rPr>
              <a:t>Акция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«Спасите ёлочку»</a:t>
            </a:r>
            <a:endParaRPr lang="ru-RU" sz="36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25" y="791369"/>
            <a:ext cx="7584000" cy="568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+mn-lt"/>
              </a:rPr>
              <a:t>Акция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«Покормите птиц зимой»</a:t>
            </a:r>
            <a:endParaRPr lang="ru-RU" sz="3600" dirty="0">
              <a:latin typeface="+mn-lt"/>
            </a:endParaRPr>
          </a:p>
        </p:txBody>
      </p:sp>
      <p:pic>
        <p:nvPicPr>
          <p:cNvPr id="44034" name="Picture 2" descr="E:\АКЦИЯ ПОКОРМИТЕ ПТИЦ ЗИМОЙ (кармушки)\SAM_2576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435768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E:\АКЦИЯ ПОКОРМИТЕ ПТИЦ ЗИМОЙ (кармушки)\SAM_25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428750"/>
            <a:ext cx="40005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+mn-lt"/>
              </a:rPr>
              <a:t>Труд в мине  - центре  природы.</a:t>
            </a:r>
            <a:endParaRPr lang="ru-RU" sz="3200" b="1" dirty="0">
              <a:latin typeface="+mn-lt"/>
            </a:endParaRPr>
          </a:p>
        </p:txBody>
      </p:sp>
      <p:pic>
        <p:nvPicPr>
          <p:cNvPr id="45058" name="Picture 2" descr="E:\Новая папка\IMG_20150326_16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42148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E:\Новая папка\IMG_20150326_160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88"/>
            <a:ext cx="4286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710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8" name="Picture 2" descr="C:\Users\user\AppData\Local\Temp\Rar$DIa0.018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0"/>
            <a:ext cx="9059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28688" y="0"/>
            <a:ext cx="7286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n-lt"/>
                <a:cs typeface="+mn-cs"/>
              </a:rPr>
              <a:t>Целевые прогулки  в  природу.</a:t>
            </a:r>
            <a:endParaRPr lang="ru-RU" sz="3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9" y="612775"/>
            <a:ext cx="8304000" cy="622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285750"/>
            <a:ext cx="8572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n-lt"/>
                <a:cs typeface="+mn-cs"/>
              </a:rPr>
              <a:t>Экологические досуги, праздники.</a:t>
            </a: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340768"/>
            <a:ext cx="6648648" cy="435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8001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</a:rPr>
              <a:t>В.А.Сухомлинский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считал природу главным источником всестороннего развития ребенка.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</a:rPr>
              <a:t>К.Д.Ушинский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называл природу великой воспитательницей: «Побудить в детях живое чувство природы – значит возбудить одно из самых благодетельных, воспитывающих душу влияний».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Великий писатель Михаил Пришвин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сказал: “Все прекрасное на Земле – от Солнца, и все хорошее от человека”. “Рыбе – вода, птице – воздух, зверю – лес, степь, горы. А человеку нужна Родина. Охранять природу – значит охранять Родину”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user\AppData\Local\Temp\Rar$DIa0.564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888" y="496888"/>
            <a:ext cx="5864225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8" y="357188"/>
            <a:ext cx="84296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n-lt"/>
                <a:cs typeface="+mn-cs"/>
              </a:rPr>
              <a:t>Чтение детской художественной литературы(энциклопедия</a:t>
            </a:r>
            <a:r>
              <a:rPr lang="ru-RU" sz="2800" b="1" dirty="0" smtClean="0">
                <a:latin typeface="+mn-lt"/>
                <a:cs typeface="+mn-cs"/>
              </a:rPr>
              <a:t>), рассматривание дидактических картинок, иллюстраций о природе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342194"/>
            <a:ext cx="6790903" cy="298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</a:rPr>
              <a:t>Нетрадиционные виды совместной деятельности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ru-RU" sz="2400" dirty="0" smtClean="0"/>
              <a:t>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ypo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д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ты;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ypo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мышл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эк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гич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ски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кружки;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эк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гически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конкурсы;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эк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логич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ски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ауцкионы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викторины, марафоны;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эк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гич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ски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сказки;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б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иссл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й  п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лаб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opa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op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юн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эк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с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экологических карт;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эк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гич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ски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выст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эксп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зииии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;  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эк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гич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ские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м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дни эк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гич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творчества;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эк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гические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pa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здники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 ф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ec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тив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ли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tx2"/>
                </a:solidFill>
              </a:rPr>
              <a:t>Взаимодействие ДОУ и семьи</a:t>
            </a:r>
            <a:r>
              <a:rPr lang="ru-RU" sz="4000" smtClean="0"/>
              <a:t> 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Одним из условий успешного воспитания основ экологической культуры является не только работа с детьми, но и с их семьями.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Экологическое образование (просвещение) родителей – одно из крайне важных и в то же время одно из наиболее сложных направлений работы дошкольного учреждения.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Сотрудничество с семьями детей по экологическому направлению, совместно организованные мероприятия не только помогают обеспечить единство и непрерывность педагогического процесса, но и вносят в этот процесс необходимую ребенку особую положительную эмоциональную окраску.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1268413"/>
            <a:ext cx="4000500" cy="2214562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Познавательный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•Окружающая среда и здоровье ребенка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•Состояние окружающей среды в собственном микрорайоне, городе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•Пути решения этих проблем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•Развитие ребенка через знакомство с окружающим миром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•Методики ознакомления ребенка с окружающим миром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4875" y="1285875"/>
            <a:ext cx="4000500" cy="2143125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Деятельностный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Участие в природоохранных акциях совместно с детьми •Участие в экологических праздниках, экскурсиях, походах •Выращивание растений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•Чтение совместно с детьми литературы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3571875"/>
            <a:ext cx="4000500" cy="2928938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Ценностный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•Природа как универсальная ценность для человека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•Значение природы в жизни человека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•Здоровье ребенка и природа •Человек – часть природы •Формирование разумных потребностей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3571875"/>
            <a:ext cx="4071937" cy="3000375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Нормативный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•Знание правил поведения вовремя отдыха на природе.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•Выбор экологически безопасных участков для прогулок с детьми.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•Экологическая безопасность жилища, экологически чистая продукция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•Знание психологических особенностей  ребенка, соответствующих его возрасту, потребностей, в том числе в общении с природой.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428625"/>
            <a:ext cx="7143750" cy="7858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Модель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 «Экологическое просвещение родителей»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Деятельность педагогов по приобщению семей к экологическому воспитанию детей, позволит формировать у дошкольников ответственное отношение к окружающей среде, достигнуть более высокого уровня их воспитанности.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428625" y="336550"/>
            <a:ext cx="8358188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РЕЗУЛЬТАТЫ ЭКОЛОГИЧЕСКОГО ОБРАЗОВАНИЯ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Педагоги: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•ответственно подходят к организации природной среды в группах, внедряют в практику новые технологии, знают методику экологического воспитания, ведут экспериментальную работу с детьми, разрабатывают интегрированные занятия, занимаются экологическим просвещением родителей.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Дошкольники: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•радуются встрече с природой •по собственной инициативе наблюдают за живыми объектами •видят разнообразие природного мира •признают ценность жизни •имеют представления о правилах поведения в природе •сформировано начало экологической культуры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Родители: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•участвуют в совместных акциях и приобщении детей к миру природы.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C:\Users\user\Desktop\IMG_2110.JP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5325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88"/>
            <a:ext cx="3008313" cy="6143625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Вывод:</a:t>
            </a:r>
          </a:p>
          <a:p>
            <a:pPr eaLnBrk="1" hangingPunct="1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Всё хорошее в детях из детства! Как истоки добра пробудить? Прикоснуться к природе всем сердцем: Удивиться, узнать, полюбить! Мы хотим, чтоб земля расцветала. Росли как цветы, малыши Чтоб для них экология стала Не наукой, а частью души!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813" y="714375"/>
            <a:ext cx="7429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+mn-lt"/>
                <a:cs typeface="+mn-cs"/>
              </a:rPr>
              <a:t>•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Дошкольники </a:t>
            </a: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- начальное звено системы непрерывного образования, значит, содержание их образования должно быть увязано с содержанием экологического образования следующих ступеней - школьников. Элементарные экологические знания, полученные детьми в младшем возрасте, помогут им в дальнейшем осваивать предметы экологической направленности.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642938" y="500063"/>
            <a:ext cx="7858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Times New Roman" pitchFamily="18" charset="0"/>
              </a:rPr>
              <a:t>•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</a:rPr>
              <a:t>Цель экологического образования</a:t>
            </a:r>
          </a:p>
          <a:p>
            <a:endParaRPr lang="ru-RU" sz="3200" b="1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0070C0"/>
                </a:solidFill>
                <a:latin typeface="Times New Roman" pitchFamily="18" charset="0"/>
              </a:rPr>
              <a:t>-  на сегодняшний день очень важно формирование человека нового типа с новым экологическим мышлением, способного осознавать последствия своих действий по отношению к окружающей среде и умеющего жить в относительной гармонии с природой.</a:t>
            </a: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71500"/>
            <a:ext cx="828675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+mn-cs"/>
              </a:rPr>
              <a:t>Задачи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: </a:t>
            </a:r>
            <a:endParaRPr lang="ru-RU" sz="28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Развитие у воспитанников представлений и  элементарных понятий о взаимосвязях и  взаимоотношениях человека 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Формирование эмоционально – ценностного отношения к  природе;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Осознание своего собственного «Я» как части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Обобщение опыта практической деятельности по отражению полученных знаний и впечатлений от взаимодействия с природой, окружающим миром.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Экологическое образование дошкольников в рамках ФГОС.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с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здать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эфф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ктивн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ю систему экологического образования   в  детском саду, основанную на интегрированном подходе?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сделать так,  чтобы ид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 эк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гич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аз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вания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реализовались  через разные виды деятельности  ребенка: -экспериментирование;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-наблюдение;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-труд;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-игру;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-музыкальную;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изобразительную;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-физическую деятельности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428625" y="285750"/>
            <a:ext cx="821531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</a:rPr>
              <a:t>•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Знания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</a:rPr>
              <a:t> - не самоцель, они лишь помогают сформировать у детей определенное отношение к природе, экологически грамотное и безопасное поведение, активную жизненную позицию;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</a:rPr>
              <a:t>•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У детей дошкольного возраста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</a:rPr>
              <a:t>очень развит познавательный интерес, в частности к природе. Именно в этом возрасте они воспринимают мир в целом, что способствует формированию экологического мировоззрения. Очень важно поддерживать этот познавательный интерес.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4657</TotalTime>
  <Words>1643</Words>
  <Application>Microsoft Office PowerPoint</Application>
  <PresentationFormat>Экран (4:3)</PresentationFormat>
  <Paragraphs>144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Comic Sans MS</vt:lpstr>
      <vt:lpstr>Times New Roman</vt:lpstr>
      <vt:lpstr>Тема Office</vt:lpstr>
      <vt:lpstr>      Семинар с молодыми педагогами МБДОУ «Детский сад «Сказка» «Поиск эффективных методов  осуществления экологического воспитания дошкольников в рамках ФГОС ДО» </vt:lpstr>
      <vt:lpstr>Актуальность  поднимаемой нами темы заключается в том, что экологическое воспитание и  образование дошкольников –чрезвычайно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 человечество из того катастрофического состояния, в котором они прибывают сейчас.</vt:lpstr>
      <vt:lpstr>Проблемы сегодняшнего времени:  - Сложная экологическая обстановка в        мире;  - ее тяжелые последствия;  - экология родного края;   - засоренность среды обитания;   - чаще загрязняются и становятся     безжизненными водоёмы;  - теряют плодородие почвы;  - обедняются флора и фауна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Экологическое образование дошкольников в рамках ФГОС.</vt:lpstr>
      <vt:lpstr>Презентация PowerPoint</vt:lpstr>
      <vt:lpstr>• Содержание должно отличаться научностью. 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  Содержание должно способствовать формированию у детей целостного восприятия окружающего мира, с одной стороны, и взаимосвязей частей этого целого - с другой.</vt:lpstr>
      <vt:lpstr>Презентация PowerPoint</vt:lpstr>
      <vt:lpstr>• Ребенок должен осознать себя как часть природы, экологическое воспитание способствует формированию у детей не только определенного отношения к природе (в частности, отказ от чисто потребительского подхода), но и навыков рационального природоиспользования.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Характерными особенностями совместной деятельности являются: контакт между ее участниками, обеспечивающий обмен действиями и информацией; понимание всеми участниками смысла деятельности, ее конечного результата; наличие руководителя, который организует   совместную   деятельность,   распределяет   обязанности  в соответствии с возможностями ее участников; возникновение и проявление в процессе деятельности    межличностных    отношений,   характер  и  окраска  которых,  влияют на   достижение   конечного   результата. Какие же виды совместной деятельности могут оказать решающее воздействие на становление начал экологической культуры в дошкольном детстве? </vt:lpstr>
      <vt:lpstr>Презентация PowerPoint</vt:lpstr>
      <vt:lpstr>Презентация PowerPoint</vt:lpstr>
      <vt:lpstr>Изобразительная  деятельность  по  экологической  тематике</vt:lpstr>
      <vt:lpstr>Презентация PowerPoint</vt:lpstr>
      <vt:lpstr>Опытная, экспериментальная, поисковая деятельность.</vt:lpstr>
      <vt:lpstr>Презентация PowerPoint</vt:lpstr>
      <vt:lpstr>Наш огород руками воспитанников.</vt:lpstr>
      <vt:lpstr>Акция  «Спасите ёлочку»</vt:lpstr>
      <vt:lpstr>Акция  «Покормите птиц зимой»</vt:lpstr>
      <vt:lpstr>Труд в мине  - центре  природы.</vt:lpstr>
      <vt:lpstr>Презентация PowerPoint</vt:lpstr>
      <vt:lpstr>Презентация PowerPoint</vt:lpstr>
      <vt:lpstr>Презентация PowerPoint</vt:lpstr>
      <vt:lpstr>Нетрадиционные виды совместной деятельности</vt:lpstr>
      <vt:lpstr>Взаимодействие ДОУ и семьи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Janzim</cp:lastModifiedBy>
  <cp:revision>78</cp:revision>
  <dcterms:created xsi:type="dcterms:W3CDTF">2013-08-23T08:38:35Z</dcterms:created>
  <dcterms:modified xsi:type="dcterms:W3CDTF">2018-03-10T16:58:19Z</dcterms:modified>
</cp:coreProperties>
</file>